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autoCompressPictures="0">
  <p:sldMasterIdLst>
    <p:sldMasterId id="2147483648" r:id="rId1"/>
    <p:sldMasterId id="2147483668" r:id="rId2"/>
    <p:sldMasterId id="2147483671" r:id="rId3"/>
    <p:sldMasterId id="2147483676" r:id="rId4"/>
    <p:sldMasterId id="2147483673" r:id="rId5"/>
  </p:sldMasterIdLst>
  <p:notesMasterIdLst>
    <p:notesMasterId r:id="rId19"/>
  </p:notesMasterIdLst>
  <p:handoutMasterIdLst>
    <p:handoutMasterId r:id="rId20"/>
  </p:handoutMasterIdLst>
  <p:sldIdLst>
    <p:sldId id="258" r:id="rId6"/>
    <p:sldId id="262" r:id="rId7"/>
    <p:sldId id="266" r:id="rId8"/>
    <p:sldId id="277" r:id="rId9"/>
    <p:sldId id="268" r:id="rId10"/>
    <p:sldId id="267" r:id="rId11"/>
    <p:sldId id="269" r:id="rId12"/>
    <p:sldId id="270" r:id="rId13"/>
    <p:sldId id="271" r:id="rId14"/>
    <p:sldId id="272" r:id="rId15"/>
    <p:sldId id="273" r:id="rId16"/>
    <p:sldId id="276" r:id="rId17"/>
    <p:sldId id="26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B24"/>
    <a:srgbClr val="D12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showGuides="1">
      <p:cViewPr>
        <p:scale>
          <a:sx n="106" d="100"/>
          <a:sy n="106" d="100"/>
        </p:scale>
        <p:origin x="-888" y="360"/>
      </p:cViewPr>
      <p:guideLst>
        <p:guide orient="horz" pos="3850"/>
        <p:guide pos="28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42C6A-E576-AE49-88C4-AF510D14B0C7}" type="datetimeFigureOut">
              <a:rPr lang="en-US" smtClean="0"/>
              <a:pPr/>
              <a:t>6/13/2021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165548-CFF6-E742-A23C-6445035D6733}" type="slidenum">
              <a:rPr lang="en-US" smtClean="0"/>
              <a:pPr/>
              <a:t>‹#›</a:t>
            </a:fld>
            <a:endParaRPr lang="en-US"/>
          </a:p>
        </p:txBody>
      </p:sp>
    </p:spTree>
    <p:extLst>
      <p:ext uri="{BB962C8B-B14F-4D97-AF65-F5344CB8AC3E}">
        <p14:creationId xmlns:p14="http://schemas.microsoft.com/office/powerpoint/2010/main" val="1466605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71C4C-F668-3B46-A0DD-83515923680F}" type="datetimeFigureOut">
              <a:rPr lang="en-US" smtClean="0"/>
              <a:pPr/>
              <a:t>6/13/2021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3984B-3F0E-8D4D-9817-ADDE49EA01A8}" type="slidenum">
              <a:rPr lang="en-US" smtClean="0"/>
              <a:pPr/>
              <a:t>‹#›</a:t>
            </a:fld>
            <a:endParaRPr lang="en-US"/>
          </a:p>
        </p:txBody>
      </p:sp>
    </p:spTree>
    <p:extLst>
      <p:ext uri="{BB962C8B-B14F-4D97-AF65-F5344CB8AC3E}">
        <p14:creationId xmlns:p14="http://schemas.microsoft.com/office/powerpoint/2010/main" val="33988212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4529" y="2756708"/>
            <a:ext cx="6400800" cy="449833"/>
          </a:xfrm>
          <a:prstGeom prst="rect">
            <a:avLst/>
          </a:prstGeom>
        </p:spPr>
        <p:txBody>
          <a:bodyPr lIns="0" tIns="0" rIns="0" bIns="0" anchor="t" anchorCtr="0"/>
          <a:lstStyle>
            <a:lvl1pPr algn="l">
              <a:defRPr sz="2400" b="0" i="0" cap="all" baseline="0">
                <a:solidFill>
                  <a:schemeClr val="bg1"/>
                </a:solidFill>
                <a:latin typeface="Gill Sans MT"/>
              </a:defRPr>
            </a:lvl1pPr>
          </a:lstStyle>
          <a:p>
            <a:r>
              <a:rPr lang="en-GB" dirty="0" smtClean="0"/>
              <a:t>title OF PRESENTATION </a:t>
            </a:r>
            <a:endParaRPr lang="en-US" dirty="0"/>
          </a:p>
        </p:txBody>
      </p:sp>
      <p:sp>
        <p:nvSpPr>
          <p:cNvPr id="3" name="Subtitle 2"/>
          <p:cNvSpPr>
            <a:spLocks noGrp="1"/>
          </p:cNvSpPr>
          <p:nvPr>
            <p:ph type="subTitle" idx="1" hasCustomPrompt="1"/>
          </p:nvPr>
        </p:nvSpPr>
        <p:spPr>
          <a:xfrm>
            <a:off x="1444528" y="3245741"/>
            <a:ext cx="6400800" cy="1752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1400" b="0" i="0" baseline="0">
                <a:solidFill>
                  <a:schemeClr val="bg1"/>
                </a:solidFill>
                <a:latin typeface="Gill Sans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Date</a:t>
            </a:r>
          </a:p>
          <a:p>
            <a:endParaRPr lang="en-GB" dirty="0" smtClean="0"/>
          </a:p>
          <a:p>
            <a:r>
              <a:rPr lang="en-US" dirty="0" smtClean="0"/>
              <a:t>Name</a:t>
            </a:r>
          </a:p>
          <a:p>
            <a:r>
              <a:rPr lang="en-US" dirty="0" smtClean="0"/>
              <a:t>Position, BLM</a:t>
            </a:r>
          </a:p>
          <a:p>
            <a:r>
              <a:rPr lang="en-US" dirty="0" smtClean="0"/>
              <a:t>T: direct dial</a:t>
            </a:r>
          </a:p>
          <a:p>
            <a:r>
              <a:rPr lang="en-US" dirty="0" smtClean="0"/>
              <a:t>E: </a:t>
            </a:r>
            <a:r>
              <a:rPr lang="en-US" dirty="0" err="1" smtClean="0"/>
              <a:t>forename.surname@blm-law.com</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content</a:t>
            </a:r>
            <a:endParaRPr lang="en-US" dirty="0"/>
          </a:p>
        </p:txBody>
      </p:sp>
      <p:sp>
        <p:nvSpPr>
          <p:cNvPr id="5" name="Slide Number Placeholder 4"/>
          <p:cNvSpPr>
            <a:spLocks noGrp="1"/>
          </p:cNvSpPr>
          <p:nvPr>
            <p:ph type="sldNum" sz="quarter" idx="12"/>
          </p:nvPr>
        </p:nvSpPr>
        <p:spPr/>
        <p:txBody>
          <a:bodyPr/>
          <a:lstStyle/>
          <a:p>
            <a:fld id="{C9C00FB6-3605-B843-B201-F9FC7C72FE33}" type="slidenum">
              <a:rPr lang="en-US" smtClean="0"/>
              <a:pPr/>
              <a:t>‹#›</a:t>
            </a:fld>
            <a:endParaRPr lang="en-US"/>
          </a:p>
        </p:txBody>
      </p:sp>
      <p:sp>
        <p:nvSpPr>
          <p:cNvPr id="10" name="Content Placeholder 9"/>
          <p:cNvSpPr>
            <a:spLocks noGrp="1"/>
          </p:cNvSpPr>
          <p:nvPr>
            <p:ph sz="quarter" idx="13" hasCustomPrompt="1"/>
          </p:nvPr>
        </p:nvSpPr>
        <p:spPr>
          <a:xfrm>
            <a:off x="457200" y="1606549"/>
            <a:ext cx="8229600" cy="4040717"/>
          </a:xfrm>
          <a:prstGeom prst="rect">
            <a:avLst/>
          </a:prstGeom>
        </p:spPr>
        <p:txBody>
          <a:bodyPr vert="horz" lIns="0" rIns="0"/>
          <a:lstStyle>
            <a:lvl1pPr marL="0" indent="277200">
              <a:spcBef>
                <a:spcPts val="768"/>
              </a:spcBef>
              <a:spcAft>
                <a:spcPts val="0"/>
              </a:spcAft>
              <a:buClr>
                <a:srgbClr val="D12B24"/>
              </a:buClr>
              <a:buFont typeface="Lucida Grande"/>
              <a:buChar char="‣"/>
              <a:defRPr sz="2400">
                <a:solidFill>
                  <a:schemeClr val="tx1">
                    <a:lumMod val="75000"/>
                    <a:lumOff val="25000"/>
                  </a:schemeClr>
                </a:solidFill>
                <a:latin typeface="Gill Sans MT"/>
              </a:defRPr>
            </a:lvl1pPr>
            <a:lvl2pPr marL="0" indent="277200">
              <a:spcBef>
                <a:spcPts val="768"/>
              </a:spcBef>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Bef>
                <a:spcPts val="768"/>
              </a:spcBef>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Bef>
                <a:spcPts val="768"/>
              </a:spcBef>
              <a:spcAft>
                <a:spcPts val="0"/>
              </a:spcAft>
              <a:buClr>
                <a:srgbClr val="D12B24"/>
              </a:buClr>
              <a:buFont typeface="Lucida Grande"/>
              <a:buChar char="‣"/>
              <a:defRPr>
                <a:latin typeface="Gill Sans MT"/>
              </a:defRPr>
            </a:lvl4pPr>
            <a:lvl5pPr marL="0" indent="277200">
              <a:spcBef>
                <a:spcPts val="768"/>
              </a:spcBef>
              <a:spcAft>
                <a:spcPts val="0"/>
              </a:spcAft>
              <a:buClr>
                <a:srgbClr val="D12B24"/>
              </a:buClr>
              <a:buFont typeface="Lucida Grande"/>
              <a:buChar char="‣"/>
              <a:defRPr>
                <a:latin typeface="Gill Sans MT"/>
              </a:defRPr>
            </a:lvl5pPr>
          </a:lstStyle>
          <a:p>
            <a:pPr lvl="0"/>
            <a:r>
              <a:rPr lang="en-GB" dirty="0" smtClean="0"/>
              <a:t>Size 24 font</a:t>
            </a:r>
          </a:p>
          <a:p>
            <a:pPr lvl="1"/>
            <a:r>
              <a:rPr lang="en-GB" dirty="0" smtClean="0"/>
              <a:t>Size 22 font</a:t>
            </a:r>
          </a:p>
          <a:p>
            <a:pPr lvl="2"/>
            <a:r>
              <a:rPr lang="en-GB" dirty="0" smtClean="0"/>
              <a:t>Size 20 font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a:lvl1pPr>
          </a:lstStyle>
          <a:p>
            <a:r>
              <a:rPr lang="en-GB" dirty="0" smtClean="0"/>
              <a:t>Slide header</a:t>
            </a:r>
            <a:endParaRPr lang="en-US" dirty="0"/>
          </a:p>
        </p:txBody>
      </p:sp>
      <p:sp>
        <p:nvSpPr>
          <p:cNvPr id="6" name="Content Placeholder 5"/>
          <p:cNvSpPr>
            <a:spLocks noGrp="1"/>
          </p:cNvSpPr>
          <p:nvPr>
            <p:ph sz="quarter" idx="10" hasCustomPrompt="1"/>
          </p:nvPr>
        </p:nvSpPr>
        <p:spPr>
          <a:xfrm>
            <a:off x="457200" y="1606549"/>
            <a:ext cx="8229600" cy="4506384"/>
          </a:xfrm>
          <a:prstGeom prst="rect">
            <a:avLst/>
          </a:prstGeom>
        </p:spPr>
        <p:txBody>
          <a:bodyPr vert="horz" lIns="0" tIns="0" rIns="0" bIns="0"/>
          <a:lstStyle>
            <a:lvl1pPr marL="0" indent="277200">
              <a:spcBef>
                <a:spcPts val="1176"/>
              </a:spcBef>
              <a:buClr>
                <a:srgbClr val="D12B24"/>
              </a:buClr>
              <a:buFont typeface="Lucida Grande"/>
              <a:buChar char="‣"/>
              <a:defRPr sz="2400" baseline="0">
                <a:solidFill>
                  <a:schemeClr val="tx1">
                    <a:lumMod val="75000"/>
                    <a:lumOff val="25000"/>
                  </a:schemeClr>
                </a:solidFill>
                <a:latin typeface="Gill Sans MT"/>
              </a:defRPr>
            </a:lvl1pPr>
            <a:lvl2pPr marL="0" indent="277200">
              <a:spcBef>
                <a:spcPts val="1176"/>
              </a:spcBef>
              <a:buClr>
                <a:srgbClr val="D12B24"/>
              </a:buClr>
              <a:buFont typeface="Lucida Grande"/>
              <a:buChar char="‣"/>
              <a:defRPr sz="2200" baseline="0">
                <a:solidFill>
                  <a:schemeClr val="tx1">
                    <a:lumMod val="75000"/>
                    <a:lumOff val="25000"/>
                  </a:schemeClr>
                </a:solidFill>
                <a:latin typeface="Gill Sans MT"/>
              </a:defRPr>
            </a:lvl2pPr>
            <a:lvl3pPr marL="0" indent="277200">
              <a:spcBef>
                <a:spcPts val="1176"/>
              </a:spcBef>
              <a:buClr>
                <a:srgbClr val="D12B24"/>
              </a:buClr>
              <a:buFont typeface="Lucida Grande"/>
              <a:buChar char="‣"/>
              <a:defRPr sz="2000" baseline="0">
                <a:solidFill>
                  <a:schemeClr val="tx1">
                    <a:lumMod val="75000"/>
                    <a:lumOff val="25000"/>
                  </a:schemeClr>
                </a:solidFill>
                <a:latin typeface="Gill Sans MT"/>
              </a:defRPr>
            </a:lvl3pPr>
            <a:lvl4pPr>
              <a:buClr>
                <a:srgbClr val="D12B24"/>
              </a:buClr>
              <a:buFont typeface="Lucida Grande"/>
              <a:buChar char="‣"/>
              <a:defRPr baseline="0">
                <a:latin typeface="Gill Sans MT"/>
              </a:defRPr>
            </a:lvl4pPr>
            <a:lvl5pPr>
              <a:buClr>
                <a:srgbClr val="D12B24"/>
              </a:buClr>
              <a:buFont typeface="Lucida Grande"/>
              <a:buChar char="‣"/>
              <a:defRPr baseline="0">
                <a:latin typeface="Gill Sans MT"/>
              </a:defRPr>
            </a:lvl5pPr>
          </a:lstStyle>
          <a:p>
            <a:pPr lvl="0"/>
            <a:r>
              <a:rPr lang="en-GB" dirty="0" smtClean="0"/>
              <a:t>Size 24 font</a:t>
            </a:r>
          </a:p>
          <a:p>
            <a:pPr lvl="1"/>
            <a:r>
              <a:rPr lang="en-GB" dirty="0" smtClean="0"/>
              <a:t>Size 22 font</a:t>
            </a:r>
          </a:p>
          <a:p>
            <a:pPr lvl="2"/>
            <a:r>
              <a:rPr lang="en-GB" dirty="0" smtClean="0"/>
              <a:t>Size 20 font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75000"/>
                    <a:lumOff val="25000"/>
                  </a:schemeClr>
                </a:solidFill>
              </a:defRPr>
            </a:lvl1pPr>
          </a:lstStyle>
          <a:p>
            <a:r>
              <a:rPr lang="en-GB" dirty="0" smtClean="0"/>
              <a:t>Content</a:t>
            </a:r>
            <a:endParaRPr lang="en-US" dirty="0"/>
          </a:p>
        </p:txBody>
      </p:sp>
      <p:sp>
        <p:nvSpPr>
          <p:cNvPr id="3" name="Slide Number Placeholder 2"/>
          <p:cNvSpPr>
            <a:spLocks noGrp="1"/>
          </p:cNvSpPr>
          <p:nvPr>
            <p:ph type="sldNum" sz="quarter" idx="10"/>
          </p:nvPr>
        </p:nvSpPr>
        <p:spPr/>
        <p:txBody>
          <a:bodyPr/>
          <a:lstStyle/>
          <a:p>
            <a:fld id="{71D2FE12-5D65-FE41-9FFC-E71217CF9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482A7-6911-5349-8396-6CEB0A963FF4}" type="slidenum">
              <a:rPr lang="en-US" smtClean="0"/>
              <a:pPr/>
              <a:t>‹#›</a:t>
            </a:fld>
            <a:endParaRPr lang="en-US"/>
          </a:p>
        </p:txBody>
      </p:sp>
      <p:sp>
        <p:nvSpPr>
          <p:cNvPr id="7" name="Title 6"/>
          <p:cNvSpPr>
            <a:spLocks noGrp="1"/>
          </p:cNvSpPr>
          <p:nvPr>
            <p:ph type="title" hasCustomPrompt="1"/>
          </p:nvPr>
        </p:nvSpPr>
        <p:spPr/>
        <p:txBody>
          <a:bodyPr/>
          <a:lstStyle/>
          <a:p>
            <a:r>
              <a:rPr lang="en-GB" dirty="0" smtClean="0"/>
              <a:t>Content</a:t>
            </a:r>
            <a:endParaRPr lang="en-US" dirty="0"/>
          </a:p>
        </p:txBody>
      </p:sp>
      <p:sp>
        <p:nvSpPr>
          <p:cNvPr id="9" name="Content Placeholder 8"/>
          <p:cNvSpPr>
            <a:spLocks noGrp="1"/>
          </p:cNvSpPr>
          <p:nvPr>
            <p:ph sz="quarter" idx="13" hasCustomPrompt="1"/>
          </p:nvPr>
        </p:nvSpPr>
        <p:spPr>
          <a:xfrm>
            <a:off x="457200" y="1598613"/>
            <a:ext cx="8229600" cy="4513262"/>
          </a:xfrm>
          <a:prstGeom prst="rect">
            <a:avLst/>
          </a:prstGeom>
        </p:spPr>
        <p:txBody>
          <a:bodyPr vert="horz" lIns="0" rIns="0"/>
          <a:lstStyle>
            <a:lvl1pPr marL="0" indent="277200">
              <a:spcAft>
                <a:spcPts val="0"/>
              </a:spcAft>
              <a:buClr>
                <a:srgbClr val="D12B24"/>
              </a:buClr>
              <a:buFont typeface="Lucida Grande"/>
              <a:buChar char="‣"/>
              <a:defRPr sz="2400" baseline="0">
                <a:solidFill>
                  <a:schemeClr val="tx1">
                    <a:lumMod val="75000"/>
                    <a:lumOff val="25000"/>
                  </a:schemeClr>
                </a:solidFill>
                <a:latin typeface="Gill Sans MT"/>
              </a:defRPr>
            </a:lvl1pPr>
            <a:lvl2pPr marL="0" indent="277200">
              <a:spcAft>
                <a:spcPts val="0"/>
              </a:spcAft>
              <a:buClr>
                <a:srgbClr val="D12B24"/>
              </a:buClr>
              <a:buFont typeface="Lucida Grande"/>
              <a:buChar char="‣"/>
              <a:defRPr sz="2200" baseline="0">
                <a:solidFill>
                  <a:schemeClr val="tx1">
                    <a:lumMod val="75000"/>
                    <a:lumOff val="25000"/>
                  </a:schemeClr>
                </a:solidFill>
                <a:latin typeface="Gill Sans MT"/>
              </a:defRPr>
            </a:lvl2pPr>
            <a:lvl3pPr marL="0" indent="277200">
              <a:spcAft>
                <a:spcPts val="0"/>
              </a:spcAft>
              <a:buClr>
                <a:srgbClr val="D12B24"/>
              </a:buClr>
              <a:buFont typeface="Lucida Grande"/>
              <a:buChar char="‣"/>
              <a:defRPr sz="2000" baseline="0">
                <a:solidFill>
                  <a:schemeClr val="tx1">
                    <a:lumMod val="75000"/>
                    <a:lumOff val="25000"/>
                  </a:schemeClr>
                </a:solidFill>
                <a:latin typeface="Gill Sans MT"/>
              </a:defRPr>
            </a:lvl3pPr>
            <a:lvl4pPr marL="0" indent="277200">
              <a:spcAft>
                <a:spcPts val="0"/>
              </a:spcAft>
              <a:buClr>
                <a:srgbClr val="D12B24"/>
              </a:buClr>
              <a:buFont typeface="Lucida Grande"/>
              <a:buChar char="‣"/>
              <a:defRPr baseline="0">
                <a:latin typeface="Gill Sans MT"/>
              </a:defRPr>
            </a:lvl4pPr>
            <a:lvl5pPr marL="0" indent="277200">
              <a:spcAft>
                <a:spcPts val="0"/>
              </a:spcAft>
              <a:buClr>
                <a:srgbClr val="D12B24"/>
              </a:buClr>
              <a:buFont typeface="Lucida Grande"/>
              <a:buChar char="‣"/>
              <a:defRPr baseline="0">
                <a:latin typeface="Gill Sans MT"/>
              </a:defRPr>
            </a:lvl5pPr>
          </a:lstStyle>
          <a:p>
            <a:pPr lvl="0"/>
            <a:r>
              <a:rPr lang="en-GB" dirty="0" smtClean="0"/>
              <a:t>Size 24 font</a:t>
            </a:r>
          </a:p>
          <a:p>
            <a:pPr lvl="1"/>
            <a:r>
              <a:rPr lang="en-GB" dirty="0" smtClean="0"/>
              <a:t>Size 22 font</a:t>
            </a:r>
          </a:p>
          <a:p>
            <a:pPr lvl="2"/>
            <a:r>
              <a:rPr lang="en-GB" dirty="0" smtClean="0"/>
              <a:t>Size 20 font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6DD37-B69C-134A-8B99-9BB3A35252EB}" type="slidenum">
              <a:rPr lang="en-US" smtClean="0"/>
              <a:pPr/>
              <a:t>‹#›</a:t>
            </a:fld>
            <a:endParaRPr lang="en-US"/>
          </a:p>
        </p:txBody>
      </p:sp>
      <p:pic>
        <p:nvPicPr>
          <p:cNvPr id="8" name="Picture 7" descr="BLM PPT cover slide 254x190.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BLM PPT contents slide 254x190a.jpg"/>
          <p:cNvPicPr>
            <a:picLocks noChangeAspect="1"/>
          </p:cNvPicPr>
          <p:nvPr/>
        </p:nvPicPr>
        <p:blipFill>
          <a:blip r:embed="rId3"/>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00FB6-3605-B843-B201-F9FC7C72FE33}" type="slidenum">
              <a:rPr lang="en-US" smtClean="0"/>
              <a:pPr/>
              <a:t>‹#›</a:t>
            </a:fld>
            <a:endParaRPr lang="en-US"/>
          </a:p>
        </p:txBody>
      </p:sp>
      <p:cxnSp>
        <p:nvCxnSpPr>
          <p:cNvPr id="10" name="Straight Connector 9"/>
          <p:cNvCxnSpPr/>
          <p:nvPr/>
        </p:nvCxnSpPr>
        <p:spPr>
          <a:xfrm>
            <a:off x="457200" y="1113276"/>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11" name="Title Placeholder 10"/>
          <p:cNvSpPr>
            <a:spLocks noGrp="1"/>
          </p:cNvSpPr>
          <p:nvPr>
            <p:ph type="title"/>
          </p:nvPr>
        </p:nvSpPr>
        <p:spPr>
          <a:xfrm>
            <a:off x="457200" y="433398"/>
            <a:ext cx="6663267" cy="630078"/>
          </a:xfrm>
          <a:prstGeom prst="rect">
            <a:avLst/>
          </a:prstGeom>
        </p:spPr>
        <p:txBody>
          <a:bodyPr vert="horz" lIns="0" tIns="0" rIns="0" bIns="0" rtlCol="0" anchor="ctr">
            <a:normAutofit/>
          </a:bodyPr>
          <a:lstStyle/>
          <a:p>
            <a:r>
              <a:rPr lang="en-GB" dirty="0" smtClean="0"/>
              <a:t>content</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hdr="0" dt="0"/>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BLM PPT inside pages 254x190.jpg"/>
          <p:cNvPicPr>
            <a:picLocks noChangeAspect="1"/>
          </p:cNvPicPr>
          <p:nvPr/>
        </p:nvPicPr>
        <p:blipFill>
          <a:blip r:embed="rId4"/>
          <a:stretch>
            <a:fillRect/>
          </a:stretch>
        </p:blipFill>
        <p:spPr>
          <a:xfrm>
            <a:off x="0" y="0"/>
            <a:ext cx="9144000" cy="6858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2FE12-5D65-FE41-9FFC-E71217CF9726}" type="slidenum">
              <a:rPr lang="en-US" smtClean="0"/>
              <a:pPr/>
              <a:t>‹#›</a:t>
            </a:fld>
            <a:endParaRPr lang="en-US"/>
          </a:p>
        </p:txBody>
      </p:sp>
      <p:cxnSp>
        <p:nvCxnSpPr>
          <p:cNvPr id="8" name="Straight Connector 7"/>
          <p:cNvCxnSpPr/>
          <p:nvPr/>
        </p:nvCxnSpPr>
        <p:spPr>
          <a:xfrm>
            <a:off x="457200" y="1113276"/>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398"/>
            <a:ext cx="8229600" cy="630078"/>
          </a:xfrm>
          <a:prstGeom prst="rect">
            <a:avLst/>
          </a:prstGeom>
        </p:spPr>
        <p:txBody>
          <a:bodyPr vert="horz" lIns="0" tIns="0" rIns="0" bIns="0" rtlCol="0" anchor="ctr">
            <a:normAutofit/>
          </a:bodyPr>
          <a:lstStyle/>
          <a:p>
            <a:r>
              <a:rPr lang="en-GB" dirty="0" smtClean="0"/>
              <a:t>content</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8" r:id="rId2"/>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LM PPT contents slide 254x190b.jpg"/>
          <p:cNvPicPr>
            <a:picLocks noChangeAspect="1"/>
          </p:cNvPicPr>
          <p:nvPr/>
        </p:nvPicPr>
        <p:blipFill>
          <a:blip r:embed="rId3"/>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482A7-6911-5349-8396-6CEB0A963FF4}" type="slidenum">
              <a:rPr lang="en-US" smtClean="0"/>
              <a:pPr/>
              <a:t>‹#›</a:t>
            </a:fld>
            <a:endParaRPr lang="en-US"/>
          </a:p>
        </p:txBody>
      </p:sp>
      <p:cxnSp>
        <p:nvCxnSpPr>
          <p:cNvPr id="8" name="Straight Connector 7"/>
          <p:cNvCxnSpPr/>
          <p:nvPr/>
        </p:nvCxnSpPr>
        <p:spPr>
          <a:xfrm>
            <a:off x="457200" y="1113276"/>
            <a:ext cx="8142288" cy="1588"/>
          </a:xfrm>
          <a:prstGeom prst="line">
            <a:avLst/>
          </a:prstGeom>
          <a:ln>
            <a:solidFill>
              <a:srgbClr val="D12F25"/>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0"/>
          <p:cNvSpPr>
            <a:spLocks noGrp="1"/>
          </p:cNvSpPr>
          <p:nvPr>
            <p:ph type="title"/>
          </p:nvPr>
        </p:nvSpPr>
        <p:spPr>
          <a:xfrm>
            <a:off x="457200" y="433398"/>
            <a:ext cx="8229600" cy="630078"/>
          </a:xfrm>
          <a:prstGeom prst="rect">
            <a:avLst/>
          </a:prstGeom>
        </p:spPr>
        <p:txBody>
          <a:bodyPr vert="horz" lIns="0" tIns="0" rIns="0" bIns="0" rtlCol="0" anchor="ctr">
            <a:normAutofit/>
          </a:bodyPr>
          <a:lstStyle/>
          <a:p>
            <a:r>
              <a:rPr lang="en-GB" dirty="0" smtClean="0"/>
              <a:t>Content</a:t>
            </a:r>
            <a:endParaRPr lang="en-US" dirty="0"/>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457200" rtl="0" eaLnBrk="1" latinLnBrk="0" hangingPunct="1">
        <a:spcBef>
          <a:spcPct val="0"/>
        </a:spcBef>
        <a:buNone/>
        <a:defRPr sz="2100" kern="1200" cap="all" baseline="0">
          <a:solidFill>
            <a:schemeClr val="tx1">
              <a:lumMod val="75000"/>
              <a:lumOff val="25000"/>
            </a:schemeClr>
          </a:solidFill>
          <a:latin typeface="Gill Sans M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LM PPT end slide 254x190.jpg"/>
          <p:cNvPicPr>
            <a:picLocks noChangeAspect="1"/>
          </p:cNvPicPr>
          <p:nvPr/>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sz="1400" dirty="0"/>
              <a:t>Legal, technical and policy challenges to combat ransomware </a:t>
            </a:r>
            <a:r>
              <a:rPr lang="en-GB" sz="1400" dirty="0" smtClean="0"/>
              <a:t>attacks</a:t>
            </a:r>
            <a:r>
              <a:rPr lang="en-GB" dirty="0"/>
              <a:t/>
            </a:r>
            <a:br>
              <a:rPr lang="en-GB" dirty="0"/>
            </a:br>
            <a:r>
              <a:rPr lang="en-GB" dirty="0"/>
              <a:t> </a:t>
            </a:r>
            <a:br>
              <a:rPr lang="en-GB" dirty="0"/>
            </a:br>
            <a:r>
              <a:rPr lang="en-GB" sz="1400" dirty="0" smtClean="0"/>
              <a:t>Nick Gibbons</a:t>
            </a:r>
            <a:br>
              <a:rPr lang="en-GB" sz="1400" dirty="0" smtClean="0"/>
            </a:br>
            <a:r>
              <a:rPr lang="en-GB" sz="1400" dirty="0"/>
              <a:t/>
            </a:r>
            <a:br>
              <a:rPr lang="en-GB" sz="1400" dirty="0"/>
            </a:br>
            <a:r>
              <a:rPr lang="en-GB" sz="1400" dirty="0" smtClean="0"/>
              <a:t>Partner </a:t>
            </a:r>
            <a:r>
              <a:rPr lang="en-GB" sz="1400" dirty="0" err="1" smtClean="0"/>
              <a:t>bl</a:t>
            </a:r>
            <a:r>
              <a:rPr lang="en-GB" sz="1400" dirty="0" err="1"/>
              <a:t>m</a:t>
            </a:r>
            <a:endParaRPr lang="en-US" sz="1400" dirty="0">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SANCTIONS</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12</a:t>
            </a:fld>
            <a:endParaRPr lang="en-US"/>
          </a:p>
        </p:txBody>
      </p:sp>
      <p:sp>
        <p:nvSpPr>
          <p:cNvPr id="4" name="Content Placeholder 3"/>
          <p:cNvSpPr>
            <a:spLocks noGrp="1"/>
          </p:cNvSpPr>
          <p:nvPr>
            <p:ph sz="quarter" idx="13"/>
          </p:nvPr>
        </p:nvSpPr>
        <p:spPr/>
        <p:txBody>
          <a:bodyPr/>
          <a:lstStyle/>
          <a:p>
            <a:r>
              <a:rPr lang="en-GB" dirty="0" smtClean="0"/>
              <a:t>ICO becoming gradually more </a:t>
            </a:r>
            <a:r>
              <a:rPr lang="en-GB" dirty="0" err="1" smtClean="0"/>
              <a:t>inquisitory</a:t>
            </a:r>
            <a:r>
              <a:rPr lang="en-GB" dirty="0" smtClean="0"/>
              <a:t> and less tolerant</a:t>
            </a:r>
          </a:p>
          <a:p>
            <a:pPr marL="268288" indent="-268288"/>
            <a:r>
              <a:rPr lang="en-GB" dirty="0" smtClean="0"/>
              <a:t>Many organisations attacked via redundant operating systems and servers or poorly trained staff;</a:t>
            </a:r>
          </a:p>
          <a:p>
            <a:pPr marL="268288" indent="-268288"/>
            <a:r>
              <a:rPr lang="en-GB" dirty="0" smtClean="0"/>
              <a:t>GDPR security requirement tighter than DPA 1998</a:t>
            </a:r>
          </a:p>
          <a:p>
            <a:r>
              <a:rPr lang="en-GB" dirty="0"/>
              <a:t>Article 5(1)(f) </a:t>
            </a:r>
            <a:r>
              <a:rPr lang="en-GB" dirty="0" smtClean="0"/>
              <a:t>personal </a:t>
            </a:r>
            <a:r>
              <a:rPr lang="en-GB" dirty="0"/>
              <a:t>data shall be:</a:t>
            </a:r>
          </a:p>
          <a:p>
            <a:pPr marL="717550" indent="0">
              <a:buNone/>
            </a:pPr>
            <a:r>
              <a:rPr lang="en-GB" sz="2000" i="1" dirty="0"/>
              <a:t>'Processed in a manner that ensures appropriate security of the personal data, including protection against unauthorised or unlawful processing and against accidental loss, destruction or damage, using appropriate technical or organisational measures</a:t>
            </a:r>
            <a:r>
              <a:rPr lang="en-GB" dirty="0"/>
              <a:t>'</a:t>
            </a:r>
          </a:p>
          <a:p>
            <a:pPr marL="268288" indent="-268288"/>
            <a:r>
              <a:rPr lang="en-GB" dirty="0" smtClean="0"/>
              <a:t>Fines</a:t>
            </a:r>
            <a:endParaRPr lang="en-GB" dirty="0"/>
          </a:p>
        </p:txBody>
      </p:sp>
    </p:spTree>
    <p:extLst>
      <p:ext uri="{BB962C8B-B14F-4D97-AF65-F5344CB8AC3E}">
        <p14:creationId xmlns:p14="http://schemas.microsoft.com/office/powerpoint/2010/main" val="1489625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INSURANCE</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13</a:t>
            </a:fld>
            <a:endParaRPr lang="en-US"/>
          </a:p>
        </p:txBody>
      </p:sp>
      <p:sp>
        <p:nvSpPr>
          <p:cNvPr id="4" name="Content Placeholder 3"/>
          <p:cNvSpPr>
            <a:spLocks noGrp="1"/>
          </p:cNvSpPr>
          <p:nvPr>
            <p:ph sz="quarter" idx="13"/>
          </p:nvPr>
        </p:nvSpPr>
        <p:spPr/>
        <p:txBody>
          <a:bodyPr/>
          <a:lstStyle/>
          <a:p>
            <a:r>
              <a:rPr lang="en-GB" dirty="0" smtClean="0"/>
              <a:t>Cover may be available under stand alone policy or other insurance such as PI, Public Liability or Legal Costs </a:t>
            </a:r>
          </a:p>
          <a:p>
            <a:r>
              <a:rPr lang="en-GB" dirty="0" smtClean="0"/>
              <a:t>Cover may only be partial</a:t>
            </a:r>
          </a:p>
          <a:p>
            <a:r>
              <a:rPr lang="en-GB" dirty="0" smtClean="0"/>
              <a:t>Exclusions </a:t>
            </a:r>
          </a:p>
          <a:p>
            <a:r>
              <a:rPr lang="en-GB" dirty="0" smtClean="0"/>
              <a:t>Limits of indemnity</a:t>
            </a:r>
          </a:p>
          <a:p>
            <a:r>
              <a:rPr lang="en-GB" dirty="0" smtClean="0"/>
              <a:t>Insurers and unintended consequences</a:t>
            </a:r>
          </a:p>
          <a:p>
            <a:r>
              <a:rPr lang="en-GB" dirty="0" smtClean="0"/>
              <a:t>Incident response services </a:t>
            </a:r>
            <a:endParaRPr lang="en-GB" dirty="0"/>
          </a:p>
        </p:txBody>
      </p:sp>
    </p:spTree>
    <p:extLst>
      <p:ext uri="{BB962C8B-B14F-4D97-AF65-F5344CB8AC3E}">
        <p14:creationId xmlns:p14="http://schemas.microsoft.com/office/powerpoint/2010/main" val="3280100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takeaways</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14</a:t>
            </a:fld>
            <a:endParaRPr lang="en-US"/>
          </a:p>
        </p:txBody>
      </p:sp>
      <p:sp>
        <p:nvSpPr>
          <p:cNvPr id="4" name="Content Placeholder 3"/>
          <p:cNvSpPr>
            <a:spLocks noGrp="1"/>
          </p:cNvSpPr>
          <p:nvPr>
            <p:ph sz="quarter" idx="13"/>
          </p:nvPr>
        </p:nvSpPr>
        <p:spPr/>
        <p:txBody>
          <a:bodyPr/>
          <a:lstStyle/>
          <a:p>
            <a:r>
              <a:rPr lang="en-GB" dirty="0" smtClean="0"/>
              <a:t>The changes wrought by the pandemic are likely to stay</a:t>
            </a:r>
          </a:p>
          <a:p>
            <a:r>
              <a:rPr lang="en-GB" dirty="0" smtClean="0"/>
              <a:t>Cybercrime will be increasingly </a:t>
            </a:r>
            <a:r>
              <a:rPr lang="en-GB" dirty="0" smtClean="0"/>
              <a:t>common</a:t>
            </a:r>
            <a:endParaRPr lang="en-GB" dirty="0" smtClean="0"/>
          </a:p>
          <a:p>
            <a:r>
              <a:rPr lang="en-GB" dirty="0" smtClean="0"/>
              <a:t>Regulatory </a:t>
            </a:r>
            <a:r>
              <a:rPr lang="en-GB" dirty="0" smtClean="0"/>
              <a:t>authorities </a:t>
            </a:r>
            <a:r>
              <a:rPr lang="en-GB" dirty="0" smtClean="0"/>
              <a:t>are </a:t>
            </a:r>
            <a:r>
              <a:rPr lang="en-GB" dirty="0" smtClean="0"/>
              <a:t>becoming tougher</a:t>
            </a:r>
          </a:p>
          <a:p>
            <a:pPr marL="268288" indent="-268288"/>
            <a:r>
              <a:rPr lang="en-GB" dirty="0" smtClean="0"/>
              <a:t>Policyholders should be encouraged to check </a:t>
            </a:r>
            <a:r>
              <a:rPr lang="en-GB" dirty="0" smtClean="0"/>
              <a:t>technical security </a:t>
            </a:r>
            <a:r>
              <a:rPr lang="en-GB" dirty="0" smtClean="0"/>
              <a:t>and use an external </a:t>
            </a:r>
            <a:r>
              <a:rPr lang="en-GB" dirty="0" smtClean="0"/>
              <a:t>consultant to do </a:t>
            </a:r>
            <a:r>
              <a:rPr lang="en-GB" dirty="0" smtClean="0"/>
              <a:t>it</a:t>
            </a:r>
          </a:p>
          <a:p>
            <a:pPr marL="268288" indent="-268288"/>
            <a:r>
              <a:rPr lang="en-GB" dirty="0" smtClean="0"/>
              <a:t>A good incident response team is critical to minimising costs</a:t>
            </a:r>
          </a:p>
          <a:p>
            <a:pPr marL="268288" indent="-268288"/>
            <a:r>
              <a:rPr lang="en-GB" dirty="0"/>
              <a:t>Insurers and policyholders should check policy wordings</a:t>
            </a:r>
          </a:p>
          <a:p>
            <a:pPr marL="268288" indent="-268288"/>
            <a:endParaRPr lang="en-GB" dirty="0" smtClean="0"/>
          </a:p>
        </p:txBody>
      </p:sp>
    </p:spTree>
    <p:extLst>
      <p:ext uri="{BB962C8B-B14F-4D97-AF65-F5344CB8AC3E}">
        <p14:creationId xmlns:p14="http://schemas.microsoft.com/office/powerpoint/2010/main" val="232252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normAutofit fontScale="90000"/>
          </a:bodyPr>
          <a:lstStyle/>
          <a:p>
            <a:r>
              <a:rPr lang="en-GB" sz="1300" dirty="0"/>
              <a:t>Legal, technical and policy coverage considerations and the challenges arising from a ransomware attack</a:t>
            </a:r>
            <a:br>
              <a:rPr lang="en-GB" sz="1300" dirty="0"/>
            </a:br>
            <a:r>
              <a:rPr lang="en-GB" dirty="0"/>
              <a:t> </a:t>
            </a:r>
            <a:br>
              <a:rPr lang="en-GB" dirty="0"/>
            </a:br>
            <a:endParaRPr lang="en-US" dirty="0">
              <a:latin typeface="Segoe UI" panose="020B0502040204020203" pitchFamily="34" charset="0"/>
              <a:cs typeface="Segoe UI" panose="020B0502040204020203" pitchFamily="34" charset="0"/>
            </a:endParaRPr>
          </a:p>
        </p:txBody>
      </p:sp>
      <p:sp>
        <p:nvSpPr>
          <p:cNvPr id="26" name="Content Placeholder 25"/>
          <p:cNvSpPr>
            <a:spLocks noGrp="1"/>
          </p:cNvSpPr>
          <p:nvPr>
            <p:ph sz="quarter" idx="13"/>
          </p:nvPr>
        </p:nvSpPr>
        <p:spPr>
          <a:xfrm>
            <a:off x="457200" y="1606549"/>
            <a:ext cx="8229600" cy="4417733"/>
          </a:xfrm>
        </p:spPr>
        <p:txBody>
          <a:bodyPr/>
          <a:lstStyle/>
          <a:p>
            <a:pPr indent="0">
              <a:buNone/>
            </a:pPr>
            <a:r>
              <a:rPr lang="en-GB" sz="1400" dirty="0"/>
              <a:t>The COVID-19 global pandemic has </a:t>
            </a:r>
            <a:r>
              <a:rPr lang="en-GB" sz="1400" dirty="0" smtClean="0"/>
              <a:t>greatly </a:t>
            </a:r>
            <a:r>
              <a:rPr lang="en-GB" sz="1400" dirty="0" smtClean="0"/>
              <a:t>accelerated </a:t>
            </a:r>
            <a:r>
              <a:rPr lang="en-GB" sz="1400" dirty="0"/>
              <a:t>changes </a:t>
            </a:r>
            <a:r>
              <a:rPr lang="en-GB" sz="1400" dirty="0" smtClean="0"/>
              <a:t>to personal </a:t>
            </a:r>
            <a:r>
              <a:rPr lang="en-GB" sz="1400" dirty="0"/>
              <a:t>and business life </a:t>
            </a:r>
            <a:r>
              <a:rPr lang="en-GB" sz="1400" dirty="0" smtClean="0"/>
              <a:t>that were already </a:t>
            </a:r>
            <a:r>
              <a:rPr lang="en-GB" sz="1400" dirty="0" smtClean="0"/>
              <a:t>happening as </a:t>
            </a:r>
            <a:r>
              <a:rPr lang="en-GB" sz="1400" dirty="0" smtClean="0"/>
              <a:t>a result of </a:t>
            </a:r>
            <a:r>
              <a:rPr lang="en-GB" sz="1400" dirty="0" smtClean="0"/>
              <a:t>internet </a:t>
            </a:r>
            <a:r>
              <a:rPr lang="en-GB" sz="1400" dirty="0" smtClean="0"/>
              <a:t>and </a:t>
            </a:r>
            <a:r>
              <a:rPr lang="en-GB" sz="1400" dirty="0" smtClean="0"/>
              <a:t>computer use:</a:t>
            </a:r>
            <a:endParaRPr lang="en-GB" sz="1400" dirty="0" smtClean="0"/>
          </a:p>
          <a:p>
            <a:r>
              <a:rPr lang="en-GB" sz="1400" dirty="0" smtClean="0"/>
              <a:t>working </a:t>
            </a:r>
            <a:r>
              <a:rPr lang="en-GB" sz="1400" dirty="0"/>
              <a:t>from </a:t>
            </a:r>
            <a:r>
              <a:rPr lang="en-GB" sz="1400" dirty="0" smtClean="0"/>
              <a:t>home</a:t>
            </a:r>
          </a:p>
          <a:p>
            <a:r>
              <a:rPr lang="en-GB" sz="1400" dirty="0" smtClean="0"/>
              <a:t>paperless </a:t>
            </a:r>
            <a:r>
              <a:rPr lang="en-GB" sz="1400" dirty="0" smtClean="0"/>
              <a:t>offices</a:t>
            </a:r>
            <a:endParaRPr lang="en-GB" sz="1400" dirty="0" smtClean="0"/>
          </a:p>
          <a:p>
            <a:r>
              <a:rPr lang="en-GB" sz="1400" dirty="0"/>
              <a:t>business meetings </a:t>
            </a:r>
            <a:r>
              <a:rPr lang="en-GB" sz="1400" dirty="0" smtClean="0"/>
              <a:t>on </a:t>
            </a:r>
            <a:r>
              <a:rPr lang="en-GB" sz="1400" dirty="0"/>
              <a:t>Zoom and </a:t>
            </a:r>
            <a:r>
              <a:rPr lang="en-GB" sz="1400" dirty="0" smtClean="0"/>
              <a:t>Teams</a:t>
            </a:r>
            <a:endParaRPr lang="en-GB" sz="1400" dirty="0"/>
          </a:p>
          <a:p>
            <a:r>
              <a:rPr lang="en-GB" sz="1400" dirty="0" smtClean="0"/>
              <a:t>virtual court hearings and mediations</a:t>
            </a:r>
          </a:p>
          <a:p>
            <a:r>
              <a:rPr lang="en-GB" sz="1400" dirty="0" smtClean="0"/>
              <a:t>home </a:t>
            </a:r>
            <a:r>
              <a:rPr lang="en-GB" sz="1400" dirty="0"/>
              <a:t>entertainment </a:t>
            </a:r>
            <a:r>
              <a:rPr lang="en-GB" sz="1400" dirty="0" smtClean="0"/>
              <a:t>on sites such Netflix and Amazon Prime </a:t>
            </a:r>
            <a:endParaRPr lang="en-GB" sz="1400" dirty="0" smtClean="0"/>
          </a:p>
          <a:p>
            <a:r>
              <a:rPr lang="en-GB" sz="1400" dirty="0" smtClean="0"/>
              <a:t>increases </a:t>
            </a:r>
            <a:r>
              <a:rPr lang="en-GB" sz="1400" dirty="0" smtClean="0"/>
              <a:t>in online shopping and booking </a:t>
            </a:r>
          </a:p>
          <a:p>
            <a:r>
              <a:rPr lang="en-GB" sz="1400" dirty="0" smtClean="0"/>
              <a:t>paper money </a:t>
            </a:r>
            <a:r>
              <a:rPr lang="en-GB" sz="1400" dirty="0" smtClean="0"/>
              <a:t>disappearing and increased </a:t>
            </a:r>
            <a:r>
              <a:rPr lang="en-GB" sz="1400" dirty="0"/>
              <a:t>use of digital </a:t>
            </a:r>
            <a:r>
              <a:rPr lang="en-GB" sz="1400" dirty="0" smtClean="0"/>
              <a:t>wallets such as </a:t>
            </a:r>
            <a:r>
              <a:rPr lang="en-GB" sz="1400" dirty="0" err="1" smtClean="0"/>
              <a:t>Paypal</a:t>
            </a:r>
            <a:endParaRPr lang="en-GB" sz="1400" dirty="0" smtClean="0"/>
          </a:p>
          <a:p>
            <a:r>
              <a:rPr lang="en-GB" sz="1400" dirty="0" smtClean="0"/>
              <a:t>virtual property transactions</a:t>
            </a:r>
          </a:p>
          <a:p>
            <a:r>
              <a:rPr lang="en-GB" sz="1400" dirty="0" smtClean="0"/>
              <a:t>online doctors’ surgeries </a:t>
            </a:r>
          </a:p>
          <a:p>
            <a:r>
              <a:rPr lang="en-GB" sz="1400" dirty="0" smtClean="0"/>
              <a:t>social interaction on Teams, Zoom and </a:t>
            </a:r>
            <a:r>
              <a:rPr lang="en-GB" sz="1400" dirty="0" smtClean="0"/>
              <a:t>Signal/</a:t>
            </a:r>
            <a:r>
              <a:rPr lang="en-GB" sz="1400" dirty="0" err="1" smtClean="0"/>
              <a:t>Whats</a:t>
            </a:r>
            <a:r>
              <a:rPr lang="en-GB" sz="1400" dirty="0" smtClean="0"/>
              <a:t> </a:t>
            </a:r>
            <a:r>
              <a:rPr lang="en-GB" sz="1400" dirty="0" smtClean="0"/>
              <a:t>App </a:t>
            </a:r>
          </a:p>
          <a:p>
            <a:r>
              <a:rPr lang="en-GB" sz="1400" dirty="0"/>
              <a:t>i</a:t>
            </a:r>
            <a:r>
              <a:rPr lang="en-GB" sz="1400" dirty="0" smtClean="0"/>
              <a:t>ncreased use of AI </a:t>
            </a:r>
          </a:p>
          <a:p>
            <a:r>
              <a:rPr lang="en-GB" sz="1400" dirty="0" smtClean="0"/>
              <a:t>e</a:t>
            </a:r>
            <a:r>
              <a:rPr lang="en-GB" sz="1400" dirty="0" smtClean="0"/>
              <a:t>asy/flexible international </a:t>
            </a:r>
            <a:r>
              <a:rPr lang="en-GB" sz="1400" dirty="0" smtClean="0"/>
              <a:t>communication and </a:t>
            </a:r>
            <a:r>
              <a:rPr lang="en-GB" sz="1400" dirty="0" smtClean="0"/>
              <a:t>team working</a:t>
            </a:r>
            <a:endParaRPr lang="en-GB"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Increase in cybercrime and ransomware attacks</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5</a:t>
            </a:fld>
            <a:endParaRPr lang="en-US"/>
          </a:p>
        </p:txBody>
      </p:sp>
      <p:sp>
        <p:nvSpPr>
          <p:cNvPr id="4" name="Content Placeholder 3"/>
          <p:cNvSpPr>
            <a:spLocks noGrp="1"/>
          </p:cNvSpPr>
          <p:nvPr>
            <p:ph sz="quarter" idx="13"/>
          </p:nvPr>
        </p:nvSpPr>
        <p:spPr>
          <a:xfrm>
            <a:off x="484094" y="1606549"/>
            <a:ext cx="8229600" cy="4040717"/>
          </a:xfrm>
        </p:spPr>
        <p:txBody>
          <a:bodyPr/>
          <a:lstStyle/>
          <a:p>
            <a:pPr indent="0">
              <a:buNone/>
            </a:pPr>
            <a:r>
              <a:rPr lang="en-GB" sz="1600" dirty="0">
                <a:latin typeface="Segoe UI" panose="020B0502040204020203" pitchFamily="34" charset="0"/>
                <a:cs typeface="Segoe UI" panose="020B0502040204020203" pitchFamily="34" charset="0"/>
              </a:rPr>
              <a:t>T</a:t>
            </a:r>
            <a:r>
              <a:rPr lang="en-GB" sz="1600" dirty="0" smtClean="0">
                <a:latin typeface="Segoe UI" panose="020B0502040204020203" pitchFamily="34" charset="0"/>
                <a:cs typeface="Segoe UI" panose="020B0502040204020203" pitchFamily="34" charset="0"/>
              </a:rPr>
              <a:t>hese </a:t>
            </a:r>
            <a:r>
              <a:rPr lang="en-GB" sz="1600" dirty="0">
                <a:latin typeface="Segoe UI" panose="020B0502040204020203" pitchFamily="34" charset="0"/>
                <a:cs typeface="Segoe UI" panose="020B0502040204020203" pitchFamily="34" charset="0"/>
              </a:rPr>
              <a:t>changes </a:t>
            </a:r>
            <a:r>
              <a:rPr lang="en-GB" sz="1600" dirty="0" smtClean="0">
                <a:latin typeface="Segoe UI" panose="020B0502040204020203" pitchFamily="34" charset="0"/>
                <a:cs typeface="Segoe UI" panose="020B0502040204020203" pitchFamily="34" charset="0"/>
              </a:rPr>
              <a:t>have  been </a:t>
            </a:r>
            <a:r>
              <a:rPr lang="en-GB" sz="1600" dirty="0" smtClean="0">
                <a:latin typeface="Segoe UI" panose="020B0502040204020203" pitchFamily="34" charset="0"/>
                <a:cs typeface="Segoe UI" panose="020B0502040204020203" pitchFamily="34" charset="0"/>
              </a:rPr>
              <a:t>accompanied </a:t>
            </a:r>
            <a:r>
              <a:rPr lang="en-GB" sz="1600" dirty="0" smtClean="0">
                <a:latin typeface="Segoe UI" panose="020B0502040204020203" pitchFamily="34" charset="0"/>
                <a:cs typeface="Segoe UI" panose="020B0502040204020203" pitchFamily="34" charset="0"/>
              </a:rPr>
              <a:t>by a </a:t>
            </a:r>
            <a:r>
              <a:rPr lang="en-GB" sz="1600" dirty="0" smtClean="0">
                <a:latin typeface="Segoe UI" panose="020B0502040204020203" pitchFamily="34" charset="0"/>
                <a:cs typeface="Segoe UI" panose="020B0502040204020203" pitchFamily="34" charset="0"/>
              </a:rPr>
              <a:t>massive increase </a:t>
            </a:r>
            <a:r>
              <a:rPr lang="en-GB" sz="1600" dirty="0" smtClean="0">
                <a:latin typeface="Segoe UI" panose="020B0502040204020203" pitchFamily="34" charset="0"/>
                <a:cs typeface="Segoe UI" panose="020B0502040204020203" pitchFamily="34" charset="0"/>
              </a:rPr>
              <a:t>in cybercrime, particularly ransomware attacks</a:t>
            </a:r>
          </a:p>
          <a:p>
            <a:pPr>
              <a:buFont typeface="Wingdings" panose="05000000000000000000" pitchFamily="2" charset="2"/>
              <a:buChar char="Ø"/>
            </a:pPr>
            <a:r>
              <a:rPr lang="en-GB" sz="1600" dirty="0"/>
              <a:t>INTERPOL </a:t>
            </a:r>
            <a:r>
              <a:rPr lang="en-GB" sz="1600" dirty="0" smtClean="0"/>
              <a:t>:</a:t>
            </a:r>
            <a:endParaRPr lang="en-GB" sz="1600" dirty="0"/>
          </a:p>
          <a:p>
            <a:pPr indent="0">
              <a:buNone/>
            </a:pPr>
            <a:r>
              <a:rPr lang="en-GB" sz="1400" i="1" dirty="0" smtClean="0"/>
              <a:t>With </a:t>
            </a:r>
            <a:r>
              <a:rPr lang="en-GB" sz="1400" i="1" dirty="0"/>
              <a:t>organizations and businesses rapidly deploying remote  systems and networks to support staff working from home, criminals are also taking advantage of increased security  vulnerabilities to steal data, generate profits and cause disruption. The increased online dependency for people around the world, is also creating new opportunities, with many   businesses and individuals not ensuring their cyber defences are up to </a:t>
            </a:r>
            <a:r>
              <a:rPr lang="en-GB" sz="1400" i="1" dirty="0" smtClean="0"/>
              <a:t>date. Cybercriminals </a:t>
            </a:r>
            <a:r>
              <a:rPr lang="en-GB" sz="1400" i="1" dirty="0"/>
              <a:t>are developing and boosting their attacks at an alarming pace, exploiting the fear and uncertainty caused by the unstable social and economic situation created by COVID-19.” </a:t>
            </a:r>
            <a:endParaRPr lang="en-GB" sz="1400" dirty="0"/>
          </a:p>
          <a:p>
            <a:pPr lvl="0">
              <a:buFont typeface="Wingdings" panose="05000000000000000000" pitchFamily="2" charset="2"/>
              <a:buChar char="Ø"/>
            </a:pPr>
            <a:r>
              <a:rPr lang="en-GB" sz="1600" dirty="0"/>
              <a:t> </a:t>
            </a:r>
            <a:r>
              <a:rPr lang="en-GB" sz="1600" dirty="0" smtClean="0"/>
              <a:t>BBC:</a:t>
            </a:r>
            <a:endParaRPr lang="en-GB" sz="1600" dirty="0"/>
          </a:p>
          <a:p>
            <a:pPr lvl="0" indent="0">
              <a:buNone/>
            </a:pPr>
            <a:r>
              <a:rPr lang="en-GB" sz="1400" i="1" dirty="0" smtClean="0"/>
              <a:t>The </a:t>
            </a:r>
            <a:r>
              <a:rPr lang="en-GB" sz="1400" i="1" dirty="0"/>
              <a:t>NCSC also warned ransomware attacks had become more </a:t>
            </a:r>
            <a:r>
              <a:rPr lang="en-GB" sz="1400" i="1" dirty="0" smtClean="0"/>
              <a:t>common. The </a:t>
            </a:r>
            <a:r>
              <a:rPr lang="en-GB" sz="1400" i="1" dirty="0"/>
              <a:t>NCSC said it </a:t>
            </a:r>
            <a:r>
              <a:rPr lang="en-GB" sz="1400" i="1" dirty="0" smtClean="0"/>
              <a:t>had </a:t>
            </a:r>
            <a:r>
              <a:rPr lang="en-GB" sz="1400" i="1" dirty="0"/>
              <a:t>handled more than three times as many ransomware incidents as in the previous </a:t>
            </a:r>
            <a:r>
              <a:rPr lang="en-GB" sz="1400" i="1" dirty="0" smtClean="0"/>
              <a:t>y</a:t>
            </a:r>
            <a:r>
              <a:rPr lang="en-GB" sz="1600" i="1" dirty="0" smtClean="0"/>
              <a:t>ear</a:t>
            </a:r>
            <a:r>
              <a:rPr lang="en-GB" sz="1600" dirty="0" smtClean="0"/>
              <a:t>  </a:t>
            </a:r>
          </a:p>
        </p:txBody>
      </p:sp>
    </p:spTree>
    <p:extLst>
      <p:ext uri="{BB962C8B-B14F-4D97-AF65-F5344CB8AC3E}">
        <p14:creationId xmlns:p14="http://schemas.microsoft.com/office/powerpoint/2010/main" val="144588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technical, legal and insurance environment has been stress tested by these changes</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6</a:t>
            </a:fld>
            <a:endParaRPr lang="en-US"/>
          </a:p>
        </p:txBody>
      </p:sp>
      <p:sp>
        <p:nvSpPr>
          <p:cNvPr id="4" name="Content Placeholder 3"/>
          <p:cNvSpPr>
            <a:spLocks noGrp="1"/>
          </p:cNvSpPr>
          <p:nvPr>
            <p:ph sz="quarter" idx="13"/>
          </p:nvPr>
        </p:nvSpPr>
        <p:spPr/>
        <p:txBody>
          <a:bodyPr/>
          <a:lstStyle/>
          <a:p>
            <a:pPr indent="0">
              <a:buNone/>
            </a:pPr>
            <a:r>
              <a:rPr lang="en-GB" dirty="0" smtClean="0"/>
              <a:t>Frequent cyber attacks have </a:t>
            </a:r>
            <a:r>
              <a:rPr lang="en-GB" dirty="0"/>
              <a:t>stress tested </a:t>
            </a:r>
            <a:r>
              <a:rPr lang="en-GB" dirty="0" smtClean="0"/>
              <a:t>businesses and organisations many of  which </a:t>
            </a:r>
            <a:r>
              <a:rPr lang="en-GB" dirty="0"/>
              <a:t>were not </a:t>
            </a:r>
            <a:r>
              <a:rPr lang="en-GB" dirty="0" smtClean="0"/>
              <a:t>yet ready </a:t>
            </a:r>
            <a:r>
              <a:rPr lang="en-GB" dirty="0"/>
              <a:t>to </a:t>
            </a:r>
            <a:r>
              <a:rPr lang="en-GB" dirty="0" smtClean="0"/>
              <a:t>deal with them </a:t>
            </a:r>
            <a:r>
              <a:rPr lang="en-GB" dirty="0" smtClean="0"/>
              <a:t>in terms of:</a:t>
            </a:r>
          </a:p>
          <a:p>
            <a:r>
              <a:rPr lang="en-GB" dirty="0" smtClean="0"/>
              <a:t>IT systems</a:t>
            </a:r>
          </a:p>
          <a:p>
            <a:r>
              <a:rPr lang="en-GB" dirty="0" smtClean="0"/>
              <a:t>IT </a:t>
            </a:r>
            <a:r>
              <a:rPr lang="en-GB" dirty="0" smtClean="0"/>
              <a:t>security</a:t>
            </a:r>
            <a:endParaRPr lang="en-GB" dirty="0"/>
          </a:p>
          <a:p>
            <a:r>
              <a:rPr lang="en-GB" dirty="0" smtClean="0"/>
              <a:t>insurance </a:t>
            </a:r>
            <a:r>
              <a:rPr lang="en-GB" dirty="0" smtClean="0"/>
              <a:t>cover</a:t>
            </a:r>
            <a:endParaRPr lang="en-GB" dirty="0"/>
          </a:p>
          <a:p>
            <a:r>
              <a:rPr lang="en-GB" dirty="0" smtClean="0"/>
              <a:t>regulatory compliance</a:t>
            </a:r>
          </a:p>
          <a:p>
            <a:r>
              <a:rPr lang="en-GB" dirty="0"/>
              <a:t>l</a:t>
            </a:r>
            <a:r>
              <a:rPr lang="en-GB" dirty="0" smtClean="0"/>
              <a:t>egal claims and costs</a:t>
            </a:r>
            <a:endParaRPr lang="en-GB" dirty="0"/>
          </a:p>
        </p:txBody>
      </p:sp>
    </p:spTree>
    <p:extLst>
      <p:ext uri="{BB962C8B-B14F-4D97-AF65-F5344CB8AC3E}">
        <p14:creationId xmlns:p14="http://schemas.microsoft.com/office/powerpoint/2010/main" val="108926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Typical ransomware attack IN 2021</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7</a:t>
            </a:fld>
            <a:endParaRPr lang="en-US"/>
          </a:p>
        </p:txBody>
      </p:sp>
      <p:sp>
        <p:nvSpPr>
          <p:cNvPr id="4" name="Content Placeholder 3"/>
          <p:cNvSpPr>
            <a:spLocks noGrp="1"/>
          </p:cNvSpPr>
          <p:nvPr>
            <p:ph sz="quarter" idx="13"/>
          </p:nvPr>
        </p:nvSpPr>
        <p:spPr/>
        <p:txBody>
          <a:bodyPr/>
          <a:lstStyle/>
          <a:p>
            <a:pPr marL="358775" indent="-358775"/>
            <a:r>
              <a:rPr lang="en-GB" dirty="0" smtClean="0"/>
              <a:t>Ransomware attacks are now t</a:t>
            </a:r>
            <a:r>
              <a:rPr lang="en-GB" dirty="0" smtClean="0"/>
              <a:t>he </a:t>
            </a:r>
            <a:r>
              <a:rPr lang="en-GB" dirty="0" smtClean="0"/>
              <a:t>most common type of cybercrime </a:t>
            </a:r>
            <a:endParaRPr lang="en-GB" dirty="0" smtClean="0"/>
          </a:p>
          <a:p>
            <a:pPr marL="358775" indent="-358775"/>
            <a:r>
              <a:rPr lang="en-GB" dirty="0" smtClean="0"/>
              <a:t>The </a:t>
            </a:r>
            <a:r>
              <a:rPr lang="en-GB" dirty="0" smtClean="0"/>
              <a:t>targets have become much more varied and include small and medium sized businesses and </a:t>
            </a:r>
            <a:r>
              <a:rPr lang="en-GB" dirty="0" smtClean="0"/>
              <a:t>organisations including schools, charities, distributors, finance companies,  retailers, publishers, manufacturers, professionals, surgeries</a:t>
            </a:r>
          </a:p>
          <a:p>
            <a:pPr marL="717550" indent="-628650">
              <a:buNone/>
            </a:pPr>
            <a:r>
              <a:rPr lang="en-GB" dirty="0" smtClean="0"/>
              <a:t>	 “</a:t>
            </a:r>
            <a:r>
              <a:rPr lang="en-GB" sz="2000" i="1" dirty="0" smtClean="0"/>
              <a:t>ransomware is </a:t>
            </a:r>
            <a:r>
              <a:rPr lang="en-GB" sz="2000" i="1" dirty="0"/>
              <a:t>the </a:t>
            </a:r>
            <a:r>
              <a:rPr lang="en-GB" sz="2000" i="1" dirty="0" smtClean="0"/>
              <a:t>go-to </a:t>
            </a:r>
            <a:r>
              <a:rPr lang="en-GB" sz="2000" i="1" dirty="0"/>
              <a:t>method of </a:t>
            </a:r>
            <a:r>
              <a:rPr lang="en-GB" sz="2000" i="1" dirty="0" smtClean="0"/>
              <a:t>attack for cybercriminals </a:t>
            </a:r>
            <a:r>
              <a:rPr lang="en-GB" sz="2000" i="1" dirty="0"/>
              <a:t>and </a:t>
            </a:r>
            <a:r>
              <a:rPr lang="en-GB" sz="2000" i="1" dirty="0" smtClean="0"/>
              <a:t> the </a:t>
            </a:r>
            <a:r>
              <a:rPr lang="en-GB" sz="2000" i="1" dirty="0"/>
              <a:t>epidemic of our time."</a:t>
            </a:r>
            <a:r>
              <a:rPr lang="en-GB" sz="2000" i="1" dirty="0" smtClean="0"/>
              <a:t> </a:t>
            </a:r>
          </a:p>
          <a:p>
            <a:pPr indent="0">
              <a:buNone/>
            </a:pPr>
            <a:r>
              <a:rPr lang="en-GB" dirty="0" smtClean="0"/>
              <a:t>	     Newsweek</a:t>
            </a:r>
            <a:endParaRPr lang="en-GB" dirty="0" smtClean="0"/>
          </a:p>
        </p:txBody>
      </p:sp>
    </p:spTree>
    <p:extLst>
      <p:ext uri="{BB962C8B-B14F-4D97-AF65-F5344CB8AC3E}">
        <p14:creationId xmlns:p14="http://schemas.microsoft.com/office/powerpoint/2010/main" val="429455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Typical ransomware attack IN 2021</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8</a:t>
            </a:fld>
            <a:endParaRPr lang="en-US"/>
          </a:p>
        </p:txBody>
      </p:sp>
      <p:sp>
        <p:nvSpPr>
          <p:cNvPr id="4" name="Content Placeholder 3"/>
          <p:cNvSpPr>
            <a:spLocks noGrp="1"/>
          </p:cNvSpPr>
          <p:nvPr>
            <p:ph sz="quarter" idx="13"/>
          </p:nvPr>
        </p:nvSpPr>
        <p:spPr/>
        <p:txBody>
          <a:bodyPr/>
          <a:lstStyle/>
          <a:p>
            <a:pPr marL="358775" indent="-358775"/>
            <a:r>
              <a:rPr lang="en-GB" sz="1800" dirty="0" smtClean="0"/>
              <a:t>Hackers </a:t>
            </a:r>
            <a:r>
              <a:rPr lang="en-GB" sz="1800" dirty="0"/>
              <a:t>find a weakness in cyber security </a:t>
            </a:r>
            <a:r>
              <a:rPr lang="en-GB" sz="1800" dirty="0" smtClean="0"/>
              <a:t>such as untrained </a:t>
            </a:r>
            <a:r>
              <a:rPr lang="en-GB" sz="1800" dirty="0"/>
              <a:t>staff, </a:t>
            </a:r>
            <a:r>
              <a:rPr lang="en-GB" sz="1800" dirty="0" smtClean="0"/>
              <a:t>obsolete </a:t>
            </a:r>
            <a:r>
              <a:rPr lang="en-GB" sz="1800" dirty="0"/>
              <a:t>servers and/or operating </a:t>
            </a:r>
            <a:r>
              <a:rPr lang="en-GB" sz="1800" dirty="0" smtClean="0"/>
              <a:t>systems</a:t>
            </a:r>
          </a:p>
          <a:p>
            <a:pPr marL="358775" indent="-358775">
              <a:tabLst>
                <a:tab pos="268288" algn="l"/>
              </a:tabLst>
            </a:pPr>
            <a:r>
              <a:rPr lang="en-GB" sz="1800" dirty="0" smtClean="0"/>
              <a:t>Once </a:t>
            </a:r>
            <a:r>
              <a:rPr lang="en-GB" sz="1800" dirty="0"/>
              <a:t>in the hackers gain access to the </a:t>
            </a:r>
            <a:r>
              <a:rPr lang="en-GB" sz="1800" dirty="0" smtClean="0"/>
              <a:t>victim’s data system </a:t>
            </a:r>
            <a:r>
              <a:rPr lang="en-GB" sz="1800" dirty="0"/>
              <a:t>and </a:t>
            </a:r>
            <a:r>
              <a:rPr lang="en-GB" sz="1800" dirty="0" smtClean="0"/>
              <a:t>encrypt it;</a:t>
            </a:r>
          </a:p>
          <a:p>
            <a:pPr marL="358775" indent="-358775">
              <a:tabLst>
                <a:tab pos="268288" algn="l"/>
              </a:tabLst>
            </a:pPr>
            <a:r>
              <a:rPr lang="en-GB" sz="1800" dirty="0" smtClean="0"/>
              <a:t>Many businesses now have effective back up systems and can restore their systems without paying for a de –encryption key</a:t>
            </a:r>
          </a:p>
          <a:p>
            <a:pPr marL="268288" indent="-268288"/>
            <a:r>
              <a:rPr lang="en-GB" sz="1800" dirty="0" smtClean="0"/>
              <a:t>However In </a:t>
            </a:r>
            <a:r>
              <a:rPr lang="en-GB" sz="1800" dirty="0"/>
              <a:t>the past year to 18 months it has also become very common for hackers to </a:t>
            </a:r>
            <a:r>
              <a:rPr lang="en-GB" sz="1800" dirty="0" err="1" smtClean="0"/>
              <a:t>exfiltrate</a:t>
            </a:r>
            <a:r>
              <a:rPr lang="en-GB" sz="1800" dirty="0" smtClean="0"/>
              <a:t> personal and/or commercial data and threaten to auction and/or publish it on the dark web</a:t>
            </a:r>
          </a:p>
          <a:p>
            <a:pPr marL="268288" indent="-268288"/>
            <a:r>
              <a:rPr lang="en-GB" sz="1800" dirty="0" smtClean="0"/>
              <a:t>It is usually difficult to determine exactly what data  they </a:t>
            </a:r>
            <a:r>
              <a:rPr lang="en-GB" sz="1800" smtClean="0"/>
              <a:t>have taken</a:t>
            </a:r>
            <a:endParaRPr lang="en-GB" sz="1800" dirty="0" smtClean="0"/>
          </a:p>
          <a:p>
            <a:pPr marL="268288" indent="-268288"/>
            <a:r>
              <a:rPr lang="en-GB" sz="1800" dirty="0" smtClean="0"/>
              <a:t>Ransoms are generally affordable</a:t>
            </a:r>
          </a:p>
          <a:p>
            <a:pPr marL="268288" indent="-268288"/>
            <a:r>
              <a:rPr lang="en-GB" sz="1800" dirty="0" smtClean="0"/>
              <a:t>The hackers generally stick to their bargain if paid  because otherwise “repeat business” would suffer</a:t>
            </a:r>
            <a:endParaRPr lang="en-GB" sz="1800" dirty="0"/>
          </a:p>
          <a:p>
            <a:endParaRPr lang="en-GB" sz="1800" dirty="0" smtClean="0"/>
          </a:p>
          <a:p>
            <a:endParaRPr lang="en-GB" sz="1400" dirty="0"/>
          </a:p>
          <a:p>
            <a:endParaRPr lang="en-GB" sz="1400" dirty="0" smtClean="0"/>
          </a:p>
          <a:p>
            <a:endParaRPr lang="en-GB" dirty="0"/>
          </a:p>
        </p:txBody>
      </p:sp>
    </p:spTree>
    <p:extLst>
      <p:ext uri="{BB962C8B-B14F-4D97-AF65-F5344CB8AC3E}">
        <p14:creationId xmlns:p14="http://schemas.microsoft.com/office/powerpoint/2010/main" val="2106344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NOTIFICATION ISSUES - </a:t>
            </a:r>
            <a:r>
              <a:rPr lang="en-GB" dirty="0" err="1" smtClean="0"/>
              <a:t>ico</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9</a:t>
            </a:fld>
            <a:endParaRPr lang="en-US"/>
          </a:p>
        </p:txBody>
      </p:sp>
      <p:sp>
        <p:nvSpPr>
          <p:cNvPr id="4" name="Content Placeholder 3"/>
          <p:cNvSpPr>
            <a:spLocks noGrp="1"/>
          </p:cNvSpPr>
          <p:nvPr>
            <p:ph sz="quarter" idx="13"/>
          </p:nvPr>
        </p:nvSpPr>
        <p:spPr>
          <a:xfrm>
            <a:off x="457200" y="1606549"/>
            <a:ext cx="8229600" cy="4426698"/>
          </a:xfrm>
        </p:spPr>
        <p:txBody>
          <a:bodyPr/>
          <a:lstStyle/>
          <a:p>
            <a:pPr marL="268288" indent="-268288"/>
            <a:r>
              <a:rPr lang="en-GB" sz="2000" dirty="0" smtClean="0"/>
              <a:t>Victims of a ransomware attack must  consider their regulatory and contractual notification obligations</a:t>
            </a:r>
          </a:p>
          <a:p>
            <a:pPr marL="268288" indent="-268288"/>
            <a:r>
              <a:rPr lang="en-GB" sz="2000" dirty="0" smtClean="0"/>
              <a:t>Data Protection Act 2018 (DPA) mandates notification to the ICO within 72 hours of the discovery of a personal data breach;</a:t>
            </a:r>
          </a:p>
          <a:p>
            <a:pPr marL="268288" indent="-268288"/>
            <a:r>
              <a:rPr lang="en-GB" sz="2000" dirty="0" smtClean="0"/>
              <a:t>Many organisations mistakenly believe that a ransomware attack is not notifiable unless it is clear that personal data has been taken</a:t>
            </a:r>
          </a:p>
          <a:p>
            <a:pPr marL="268288" indent="-268288"/>
            <a:r>
              <a:rPr lang="en-GB" sz="2000" i="1" dirty="0"/>
              <a:t>A personal data breach can be broadly defined as a security incident </a:t>
            </a:r>
            <a:r>
              <a:rPr lang="en-GB" sz="2000" i="1" dirty="0" smtClean="0"/>
              <a:t>  that </a:t>
            </a:r>
            <a:r>
              <a:rPr lang="en-GB" sz="2000" i="1" dirty="0"/>
              <a:t>has affected the confidentiality, integrity </a:t>
            </a:r>
            <a:r>
              <a:rPr lang="en-GB" sz="2000" i="1" u="sng" dirty="0"/>
              <a:t>or availability </a:t>
            </a:r>
            <a:r>
              <a:rPr lang="en-GB" sz="2000" i="1" dirty="0"/>
              <a:t>of personal data. </a:t>
            </a:r>
            <a:endParaRPr lang="en-GB" sz="2000" i="1" dirty="0" smtClean="0"/>
          </a:p>
          <a:p>
            <a:pPr indent="0">
              <a:buNone/>
            </a:pPr>
            <a:r>
              <a:rPr lang="en-GB" sz="2000" dirty="0"/>
              <a:t> </a:t>
            </a:r>
            <a:r>
              <a:rPr lang="en-GB" sz="2000" dirty="0" smtClean="0"/>
              <a:t>    ICO</a:t>
            </a:r>
          </a:p>
          <a:p>
            <a:pPr marL="268288" indent="-268288"/>
            <a:r>
              <a:rPr lang="en-GB" sz="2000" dirty="0" smtClean="0"/>
              <a:t>The notification bar is low: </a:t>
            </a:r>
            <a:r>
              <a:rPr lang="en-GB" sz="2000" i="1" dirty="0" smtClean="0"/>
              <a:t>if </a:t>
            </a:r>
            <a:r>
              <a:rPr lang="en-GB" sz="2000" i="1" dirty="0"/>
              <a:t>a risk is </a:t>
            </a:r>
            <a:r>
              <a:rPr lang="en-GB" sz="2000" b="1" i="1" dirty="0"/>
              <a:t>unlikely</a:t>
            </a:r>
            <a:r>
              <a:rPr lang="en-GB" sz="2000" i="1" dirty="0"/>
              <a:t>, you don’t </a:t>
            </a:r>
            <a:r>
              <a:rPr lang="en-GB" sz="2000" i="1" dirty="0" smtClean="0"/>
              <a:t>  have </a:t>
            </a:r>
            <a:r>
              <a:rPr lang="en-GB" sz="2000" i="1" dirty="0"/>
              <a:t>to report </a:t>
            </a:r>
            <a:r>
              <a:rPr lang="en-GB" i="1" dirty="0" smtClean="0"/>
              <a:t>it </a:t>
            </a:r>
            <a:r>
              <a:rPr lang="en-GB" sz="2000" i="1" dirty="0" smtClean="0"/>
              <a:t>    </a:t>
            </a:r>
            <a:r>
              <a:rPr lang="en-GB" sz="2000" dirty="0" smtClean="0"/>
              <a:t>ICO</a:t>
            </a:r>
            <a:endParaRPr lang="en-GB" sz="2000" dirty="0"/>
          </a:p>
          <a:p>
            <a:endParaRPr lang="en-GB" dirty="0" smtClean="0"/>
          </a:p>
          <a:p>
            <a:endParaRPr lang="en-GB" dirty="0"/>
          </a:p>
          <a:p>
            <a:endParaRPr lang="en-GB" dirty="0" smtClean="0"/>
          </a:p>
          <a:p>
            <a:endParaRPr lang="en-GB" dirty="0"/>
          </a:p>
          <a:p>
            <a:endParaRPr lang="en-GB" dirty="0" smtClean="0"/>
          </a:p>
        </p:txBody>
      </p:sp>
    </p:spTree>
    <p:extLst>
      <p:ext uri="{BB962C8B-B14F-4D97-AF65-F5344CB8AC3E}">
        <p14:creationId xmlns:p14="http://schemas.microsoft.com/office/powerpoint/2010/main" val="373478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NOTIFICATION ISSUES </a:t>
            </a:r>
            <a:r>
              <a:rPr lang="en-GB" dirty="0" smtClean="0"/>
              <a:t>– INDIVIDUAL DATA SUBJECTS</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10</a:t>
            </a:fld>
            <a:endParaRPr lang="en-US"/>
          </a:p>
        </p:txBody>
      </p:sp>
      <p:sp>
        <p:nvSpPr>
          <p:cNvPr id="4" name="Content Placeholder 3"/>
          <p:cNvSpPr>
            <a:spLocks noGrp="1"/>
          </p:cNvSpPr>
          <p:nvPr>
            <p:ph sz="quarter" idx="13"/>
          </p:nvPr>
        </p:nvSpPr>
        <p:spPr>
          <a:xfrm>
            <a:off x="457200" y="1292784"/>
            <a:ext cx="8229600" cy="4677710"/>
          </a:xfrm>
        </p:spPr>
        <p:txBody>
          <a:bodyPr/>
          <a:lstStyle/>
          <a:p>
            <a:r>
              <a:rPr lang="en-GB" sz="1800" dirty="0" smtClean="0"/>
              <a:t>The notification bar is higher than notification to the ICO:</a:t>
            </a:r>
          </a:p>
          <a:p>
            <a:pPr marL="985838" indent="0">
              <a:buNone/>
            </a:pPr>
            <a:r>
              <a:rPr lang="en-GB" sz="1800" i="1" dirty="0"/>
              <a:t>If a breach is likely to result in a </a:t>
            </a:r>
            <a:r>
              <a:rPr lang="en-GB" sz="1800" b="1" i="1" dirty="0"/>
              <a:t>high risk </a:t>
            </a:r>
            <a:r>
              <a:rPr lang="en-GB" sz="1800" i="1" dirty="0"/>
              <a:t>to the rights and freedoms of individuals, the UK GDPR says you must inform those concerned directly and without undue delay</a:t>
            </a:r>
            <a:r>
              <a:rPr lang="en-GB" sz="1800" dirty="0"/>
              <a:t>.</a:t>
            </a:r>
            <a:endParaRPr lang="en-GB" sz="1800" dirty="0" smtClean="0"/>
          </a:p>
          <a:p>
            <a:r>
              <a:rPr lang="en-GB" sz="1800" dirty="0" smtClean="0"/>
              <a:t>Issue needs to be addressed in preliminary report to ICO</a:t>
            </a:r>
          </a:p>
          <a:p>
            <a:r>
              <a:rPr lang="en-GB" sz="1800" dirty="0" smtClean="0"/>
              <a:t>Records need to be kept of the decision making process</a:t>
            </a:r>
          </a:p>
          <a:p>
            <a:r>
              <a:rPr lang="en-GB" sz="1800" dirty="0" smtClean="0"/>
              <a:t>ICO now becoming more enquiring and critical</a:t>
            </a:r>
          </a:p>
          <a:p>
            <a:r>
              <a:rPr lang="en-GB" sz="1800" dirty="0" smtClean="0"/>
              <a:t>Specialist software can help identify data and data subjects</a:t>
            </a:r>
          </a:p>
          <a:p>
            <a:r>
              <a:rPr lang="en-GB" sz="1800" dirty="0" smtClean="0"/>
              <a:t>Notification letter must include key information per ICO/DPA</a:t>
            </a:r>
          </a:p>
          <a:p>
            <a:pPr marL="268288" indent="-268288"/>
            <a:r>
              <a:rPr lang="en-GB" sz="1800" dirty="0" smtClean="0"/>
              <a:t>Possibility of opportunistic third party claims must be taken into account when considering whether and whom to notify</a:t>
            </a:r>
          </a:p>
          <a:p>
            <a:pPr marL="268288" indent="-268288"/>
            <a:r>
              <a:rPr lang="en-GB" sz="1800" dirty="0" smtClean="0"/>
              <a:t>GDPR education has made general public much more conscious of data protection rights and right to sue</a:t>
            </a:r>
          </a:p>
          <a:p>
            <a:r>
              <a:rPr lang="en-GB" sz="1800" dirty="0" smtClean="0"/>
              <a:t>Ambulance chasing solicitors seek grossly disproportionate costs</a:t>
            </a:r>
          </a:p>
          <a:p>
            <a:endParaRPr lang="en-GB" dirty="0"/>
          </a:p>
        </p:txBody>
      </p:sp>
    </p:spTree>
    <p:extLst>
      <p:ext uri="{BB962C8B-B14F-4D97-AF65-F5344CB8AC3E}">
        <p14:creationId xmlns:p14="http://schemas.microsoft.com/office/powerpoint/2010/main" val="229193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NotificATION</a:t>
            </a:r>
            <a:r>
              <a:rPr lang="en-GB" dirty="0" smtClean="0"/>
              <a:t> ISSUES – COMMERCIAL DATA</a:t>
            </a:r>
            <a:endParaRPr lang="en-GB" dirty="0"/>
          </a:p>
        </p:txBody>
      </p:sp>
      <p:sp>
        <p:nvSpPr>
          <p:cNvPr id="3" name="Slide Number Placeholder 2"/>
          <p:cNvSpPr>
            <a:spLocks noGrp="1"/>
          </p:cNvSpPr>
          <p:nvPr>
            <p:ph type="sldNum" sz="quarter" idx="12"/>
          </p:nvPr>
        </p:nvSpPr>
        <p:spPr/>
        <p:txBody>
          <a:bodyPr/>
          <a:lstStyle/>
          <a:p>
            <a:fld id="{C9C00FB6-3605-B843-B201-F9FC7C72FE33}" type="slidenum">
              <a:rPr lang="en-US" smtClean="0"/>
              <a:pPr/>
              <a:t>11</a:t>
            </a:fld>
            <a:endParaRPr lang="en-US"/>
          </a:p>
        </p:txBody>
      </p:sp>
      <p:sp>
        <p:nvSpPr>
          <p:cNvPr id="4" name="Content Placeholder 3"/>
          <p:cNvSpPr>
            <a:spLocks noGrp="1"/>
          </p:cNvSpPr>
          <p:nvPr>
            <p:ph sz="quarter" idx="13"/>
          </p:nvPr>
        </p:nvSpPr>
        <p:spPr>
          <a:xfrm>
            <a:off x="457200" y="1264025"/>
            <a:ext cx="8229600" cy="4383242"/>
          </a:xfrm>
        </p:spPr>
        <p:txBody>
          <a:bodyPr/>
          <a:lstStyle/>
          <a:p>
            <a:pPr marL="358775" indent="-358775"/>
            <a:r>
              <a:rPr lang="en-GB" dirty="0" smtClean="0"/>
              <a:t>Ransomware Attacks frequently target victims holding valuable commercial data belonging to their clients: solicitors, publishing houses, brokers </a:t>
            </a:r>
            <a:r>
              <a:rPr lang="en-GB" dirty="0" err="1" smtClean="0"/>
              <a:t>etc</a:t>
            </a:r>
            <a:endParaRPr lang="en-GB" dirty="0" smtClean="0"/>
          </a:p>
          <a:p>
            <a:r>
              <a:rPr lang="en-GB" dirty="0" smtClean="0"/>
              <a:t>This may not be personal data</a:t>
            </a:r>
          </a:p>
          <a:p>
            <a:pPr marL="268288" indent="-268288"/>
            <a:r>
              <a:rPr lang="en-GB" dirty="0" smtClean="0"/>
              <a:t>If no personal data legal obligation to notify may be based on contract or potential negligence claim</a:t>
            </a:r>
          </a:p>
          <a:p>
            <a:pPr marL="268288" indent="-268288"/>
            <a:r>
              <a:rPr lang="en-GB" dirty="0"/>
              <a:t>N</a:t>
            </a:r>
            <a:r>
              <a:rPr lang="en-GB" dirty="0" smtClean="0"/>
              <a:t>otification must be dealt with sensitively: damned if you do and damned if you don’t</a:t>
            </a:r>
          </a:p>
          <a:p>
            <a:pPr marL="268288" indent="-268288"/>
            <a:r>
              <a:rPr lang="en-GB" dirty="0" smtClean="0"/>
              <a:t>Often difficult to identify precisely what has been taken</a:t>
            </a:r>
          </a:p>
          <a:p>
            <a:pPr marL="268288" indent="-268288"/>
            <a:r>
              <a:rPr lang="en-GB" dirty="0" smtClean="0"/>
              <a:t>Hackers likely to stick to bargain if paid – but risk that they may not</a:t>
            </a:r>
            <a:endParaRPr lang="en-GB" dirty="0" smtClean="0"/>
          </a:p>
        </p:txBody>
      </p:sp>
    </p:spTree>
    <p:extLst>
      <p:ext uri="{BB962C8B-B14F-4D97-AF65-F5344CB8AC3E}">
        <p14:creationId xmlns:p14="http://schemas.microsoft.com/office/powerpoint/2010/main" val="257867509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rmAutofit/>
      </a:bodyPr>
      <a:lstStyle>
        <a:defPPr marL="342900" marR="0" indent="-342900" algn="l" defTabSz="457200" rtl="0" eaLnBrk="1" fontAlgn="auto" latinLnBrk="0" hangingPunct="1">
          <a:lnSpc>
            <a:spcPct val="100000"/>
          </a:lnSpc>
          <a:spcBef>
            <a:spcPct val="20000"/>
          </a:spcBef>
          <a:spcAft>
            <a:spcPts val="0"/>
          </a:spcAft>
          <a:buClr>
            <a:srgbClr val="D12F25"/>
          </a:buClr>
          <a:buSzPct val="100000"/>
          <a:buFont typeface="Lucida Grande"/>
          <a:buChar char="‣"/>
          <a:tabLst/>
          <a:defRPr kumimoji="0" sz="2400" b="0" i="0" u="none" strike="noStrike" kern="1200" cap="none" spc="0" normalizeH="0" baseline="0" noProof="0" dirty="0" smtClean="0">
            <a:ln>
              <a:noFill/>
            </a:ln>
            <a:solidFill>
              <a:schemeClr val="tx1">
                <a:lumMod val="75000"/>
                <a:lumOff val="25000"/>
              </a:schemeClr>
            </a:solidFill>
            <a:effectLst/>
            <a:uLnTx/>
            <a:uFillTx/>
            <a:latin typeface="Gill Sans M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266</TotalTime>
  <Words>877</Words>
  <Application>Microsoft Office PowerPoint</Application>
  <PresentationFormat>On-screen Show (4:3)</PresentationFormat>
  <Paragraphs>102</Paragraphs>
  <Slides>13</Slides>
  <Notes>0</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blank</vt:lpstr>
      <vt:lpstr>Office Theme</vt:lpstr>
      <vt:lpstr>Office Theme</vt:lpstr>
      <vt:lpstr>Office Theme</vt:lpstr>
      <vt:lpstr>Office Theme</vt:lpstr>
      <vt:lpstr>Legal, technical and policy challenges to combat ransomware attacks   Nick Gibbons  Partner blm</vt:lpstr>
      <vt:lpstr>Legal, technical and policy coverage considerations and the challenges arising from a ransomware attack   </vt:lpstr>
      <vt:lpstr>Increase in cybercrime and ransomware attacks</vt:lpstr>
      <vt:lpstr>technical, legal and insurance environment has been stress tested by these changes</vt:lpstr>
      <vt:lpstr>A Typical ransomware attack IN 2021</vt:lpstr>
      <vt:lpstr>A Typical ransomware attack IN 2021</vt:lpstr>
      <vt:lpstr>NOTIFICATION ISSUES - ico</vt:lpstr>
      <vt:lpstr>NOTIFICATION ISSUES – INDIVIDUAL DATA SUBJECTS</vt:lpstr>
      <vt:lpstr>NotificATION ISSUES – COMMERCIAL DATA</vt:lpstr>
      <vt:lpstr>SANCTIONS</vt:lpstr>
      <vt:lpstr>INSURANCE</vt:lpstr>
      <vt:lpstr>takeaways</vt:lpstr>
      <vt:lpstr>PowerPoint Presentation</vt:lpstr>
    </vt:vector>
  </TitlesOfParts>
  <Company>BLM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Gibbons, Nick</dc:creator>
  <cp:lastModifiedBy>Gibbons, Nick</cp:lastModifiedBy>
  <cp:revision>24</cp:revision>
  <dcterms:created xsi:type="dcterms:W3CDTF">2021-06-12T15:26:54Z</dcterms:created>
  <dcterms:modified xsi:type="dcterms:W3CDTF">2021-06-13T10:20:55Z</dcterms:modified>
</cp:coreProperties>
</file>